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6" r:id="rId2"/>
    <p:sldMasterId id="2147483659" r:id="rId3"/>
  </p:sldMasterIdLst>
  <p:notesMasterIdLst>
    <p:notesMasterId r:id="rId12"/>
  </p:notesMasterIdLst>
  <p:sldIdLst>
    <p:sldId id="265" r:id="rId4"/>
    <p:sldId id="754" r:id="rId5"/>
    <p:sldId id="752" r:id="rId6"/>
    <p:sldId id="753" r:id="rId7"/>
    <p:sldId id="758" r:id="rId8"/>
    <p:sldId id="755" r:id="rId9"/>
    <p:sldId id="757" r:id="rId10"/>
    <p:sldId id="490" r:id="rId11"/>
  </p:sldIdLst>
  <p:sldSz cx="9144000" cy="5143500" type="screen16x9"/>
  <p:notesSz cx="6858000" cy="9144000"/>
  <p:custDataLst>
    <p:tags r:id="rId1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DCFEE80F-3D0F-49C7-867F-FE90D7098238}">
          <p14:sldIdLst>
            <p14:sldId id="265"/>
            <p14:sldId id="754"/>
            <p14:sldId id="752"/>
            <p14:sldId id="753"/>
            <p14:sldId id="758"/>
            <p14:sldId id="755"/>
            <p14:sldId id="757"/>
            <p14:sldId id="49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830">
          <p15:clr>
            <a:srgbClr val="A4A3A4"/>
          </p15:clr>
        </p15:guide>
        <p15:guide id="2" orient="horz" pos="3080">
          <p15:clr>
            <a:srgbClr val="A4A3A4"/>
          </p15:clr>
        </p15:guide>
        <p15:guide id="3" orient="horz" pos="3240">
          <p15:clr>
            <a:srgbClr val="A4A3A4"/>
          </p15:clr>
        </p15:guide>
        <p15:guide id="4" pos="3777">
          <p15:clr>
            <a:srgbClr val="A4A3A4"/>
          </p15:clr>
        </p15:guide>
        <p15:guide id="5" pos="5524">
          <p15:clr>
            <a:srgbClr val="A4A3A4"/>
          </p15:clr>
        </p15:guide>
        <p15:guide id="6" orient="horz" pos="182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A1205"/>
    <a:srgbClr val="860000"/>
    <a:srgbClr val="D40000"/>
    <a:srgbClr val="780000"/>
    <a:srgbClr val="A00000"/>
    <a:srgbClr val="424242"/>
    <a:srgbClr val="FAFA00"/>
    <a:srgbClr val="FA3200"/>
    <a:srgbClr val="F03300"/>
    <a:srgbClr val="FF75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0" autoAdjust="0"/>
    <p:restoredTop sz="83866" autoAdjust="0"/>
  </p:normalViewPr>
  <p:slideViewPr>
    <p:cSldViewPr>
      <p:cViewPr varScale="1">
        <p:scale>
          <a:sx n="130" d="100"/>
          <a:sy n="130" d="100"/>
        </p:scale>
        <p:origin x="560" y="176"/>
      </p:cViewPr>
      <p:guideLst>
        <p:guide orient="horz" pos="830"/>
        <p:guide orient="horz" pos="3080"/>
        <p:guide orient="horz" pos="3240"/>
        <p:guide pos="3777"/>
        <p:guide pos="5524"/>
        <p:guide orient="horz" pos="1829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5222"/>
    </p:cViewPr>
  </p:sorterViewPr>
  <p:notesViewPr>
    <p:cSldViewPr>
      <p:cViewPr varScale="1">
        <p:scale>
          <a:sx n="67" d="100"/>
          <a:sy n="67" d="100"/>
        </p:scale>
        <p:origin x="2436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gs" Target="tags/tag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EB09D6-416A-4282-A75E-A7CA5966B245}" type="datetimeFigureOut">
              <a:rPr lang="zh-CN" altLang="en-US" smtClean="0"/>
              <a:t>2024/12/12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368B45-3FB2-429B-AB5A-0507EC0F819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slideMaster" Target="../slideMasters/slideMaster3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.xml"/><Relationship Id="rId4" Type="http://schemas.openxmlformats.org/officeDocument/2006/relationships/tags" Target="../tags/tag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垂直排列标题与文本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垂直排列标题与文本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F4F69595-AF6E-C840-9DC1-A4882BBB2207}" type="datetimeFigureOut">
              <a:rPr kumimoji="1" lang="zh-CN" altLang="en-US" smtClean="0"/>
              <a:t>2024/12/12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1D7762FD-5460-EC4E-8FE5-AE88D4C0A6D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11510"/>
            <a:ext cx="1669699" cy="29900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2024/12/12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6300" y="456300"/>
            <a:ext cx="8226900" cy="5292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6300" y="1117800"/>
            <a:ext cx="8226900" cy="3569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>
          <a:xfrm>
            <a:off x="459000" y="4735800"/>
            <a:ext cx="2025000" cy="2376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  <a:t>2024/12/12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>
          <a:xfrm>
            <a:off x="3087000" y="4735800"/>
            <a:ext cx="2970000" cy="2376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>
          <a:xfrm>
            <a:off x="6658200" y="4735800"/>
            <a:ext cx="2025000" cy="2376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F4F69595-AF6E-C840-9DC1-A4882BBB2207}" type="datetimeFigureOut">
              <a:rPr kumimoji="1" lang="zh-CN" altLang="en-US" smtClean="0"/>
              <a:t>2024/12/12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1D7762FD-5460-EC4E-8FE5-AE88D4C0A6D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11510"/>
            <a:ext cx="1669699" cy="29900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2024/12/12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6300" y="456300"/>
            <a:ext cx="8226900" cy="5292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6300" y="1117800"/>
            <a:ext cx="8226900" cy="3569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>
          <a:xfrm>
            <a:off x="459000" y="4735800"/>
            <a:ext cx="2025000" cy="2376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  <a:t>2024/12/12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>
          <a:xfrm>
            <a:off x="3087000" y="4735800"/>
            <a:ext cx="2970000" cy="2376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>
          <a:xfrm>
            <a:off x="6658200" y="4735800"/>
            <a:ext cx="2025000" cy="2376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1EE2A61A-2B95-4822-92A9-1415951A6D00}" type="datetimeFigureOut">
              <a:rPr lang="zh-CN" altLang="en-US" smtClean="0"/>
              <a:t>2024/12/12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/>
          <a:lstStyle/>
          <a:p>
            <a:fld id="{E5EE6D76-DD3F-4854-B0E7-8B489B2A860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3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 userDrawn="1"/>
        </p:nvPicPr>
        <p:blipFill>
          <a:blip r:embed="rId9"/>
          <a:srcRect t="36653"/>
          <a:stretch>
            <a:fillRect/>
          </a:stretch>
        </p:blipFill>
        <p:spPr>
          <a:xfrm>
            <a:off x="972185" y="-6985"/>
            <a:ext cx="613410" cy="771525"/>
          </a:xfrm>
          <a:prstGeom prst="rect">
            <a:avLst/>
          </a:prstGeom>
        </p:spPr>
      </p:pic>
      <p:grpSp>
        <p:nvGrpSpPr>
          <p:cNvPr id="15" name="组合 14"/>
          <p:cNvGrpSpPr/>
          <p:nvPr userDrawn="1"/>
        </p:nvGrpSpPr>
        <p:grpSpPr>
          <a:xfrm>
            <a:off x="635" y="389255"/>
            <a:ext cx="866140" cy="172085"/>
            <a:chOff x="1" y="535"/>
            <a:chExt cx="1364" cy="340"/>
          </a:xfrm>
        </p:grpSpPr>
        <p:cxnSp>
          <p:nvCxnSpPr>
            <p:cNvPr id="12" name="直接连接符 11"/>
            <p:cNvCxnSpPr/>
            <p:nvPr/>
          </p:nvCxnSpPr>
          <p:spPr>
            <a:xfrm>
              <a:off x="1" y="535"/>
              <a:ext cx="1365" cy="0"/>
            </a:xfrm>
            <a:prstGeom prst="line">
              <a:avLst/>
            </a:prstGeom>
            <a:ln w="38100">
              <a:solidFill>
                <a:schemeClr val="accent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接连接符 12"/>
            <p:cNvCxnSpPr/>
            <p:nvPr/>
          </p:nvCxnSpPr>
          <p:spPr>
            <a:xfrm>
              <a:off x="1" y="703"/>
              <a:ext cx="1365" cy="0"/>
            </a:xfrm>
            <a:prstGeom prst="line">
              <a:avLst/>
            </a:prstGeom>
            <a:ln w="38100">
              <a:solidFill>
                <a:schemeClr val="accent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接连接符 13"/>
            <p:cNvCxnSpPr/>
            <p:nvPr/>
          </p:nvCxnSpPr>
          <p:spPr>
            <a:xfrm>
              <a:off x="1" y="875"/>
              <a:ext cx="1365" cy="0"/>
            </a:xfrm>
            <a:prstGeom prst="line">
              <a:avLst/>
            </a:prstGeom>
            <a:ln w="38100">
              <a:solidFill>
                <a:schemeClr val="accent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" name="图片 1" descr="logo文件"/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1043305" y="219075"/>
            <a:ext cx="1714500" cy="47371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 userDrawn="1"/>
        </p:nvPicPr>
        <p:blipFill>
          <a:blip r:embed="rId9"/>
          <a:srcRect t="36653"/>
          <a:stretch>
            <a:fillRect/>
          </a:stretch>
        </p:blipFill>
        <p:spPr>
          <a:xfrm>
            <a:off x="972185" y="-6985"/>
            <a:ext cx="613410" cy="771525"/>
          </a:xfrm>
          <a:prstGeom prst="rect">
            <a:avLst/>
          </a:prstGeom>
        </p:spPr>
      </p:pic>
      <p:grpSp>
        <p:nvGrpSpPr>
          <p:cNvPr id="15" name="组合 14"/>
          <p:cNvGrpSpPr/>
          <p:nvPr userDrawn="1"/>
        </p:nvGrpSpPr>
        <p:grpSpPr>
          <a:xfrm>
            <a:off x="635" y="389255"/>
            <a:ext cx="866140" cy="172085"/>
            <a:chOff x="1" y="535"/>
            <a:chExt cx="1364" cy="340"/>
          </a:xfrm>
        </p:grpSpPr>
        <p:cxnSp>
          <p:nvCxnSpPr>
            <p:cNvPr id="12" name="直接连接符 11"/>
            <p:cNvCxnSpPr/>
            <p:nvPr/>
          </p:nvCxnSpPr>
          <p:spPr>
            <a:xfrm>
              <a:off x="1" y="535"/>
              <a:ext cx="1365" cy="0"/>
            </a:xfrm>
            <a:prstGeom prst="line">
              <a:avLst/>
            </a:prstGeom>
            <a:ln w="38100">
              <a:solidFill>
                <a:schemeClr val="accent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接连接符 12"/>
            <p:cNvCxnSpPr/>
            <p:nvPr/>
          </p:nvCxnSpPr>
          <p:spPr>
            <a:xfrm>
              <a:off x="1" y="703"/>
              <a:ext cx="1365" cy="0"/>
            </a:xfrm>
            <a:prstGeom prst="line">
              <a:avLst/>
            </a:prstGeom>
            <a:ln w="38100">
              <a:solidFill>
                <a:schemeClr val="accent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接连接符 13"/>
            <p:cNvCxnSpPr/>
            <p:nvPr/>
          </p:nvCxnSpPr>
          <p:spPr>
            <a:xfrm>
              <a:off x="1" y="875"/>
              <a:ext cx="1365" cy="0"/>
            </a:xfrm>
            <a:prstGeom prst="line">
              <a:avLst/>
            </a:prstGeom>
            <a:ln w="38100">
              <a:solidFill>
                <a:schemeClr val="accent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" name="图片 1" descr="logo文件"/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1043305" y="219075"/>
            <a:ext cx="1714500" cy="47371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1040130" y="4443095"/>
            <a:ext cx="6776720" cy="198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700">
                <a:solidFill>
                  <a:schemeClr val="accent6">
                    <a:lumMod val="75000"/>
                  </a:schemeClr>
                </a:solidFill>
              </a:rPr>
              <a:t>SHANXIANG</a:t>
            </a:r>
          </a:p>
        </p:txBody>
      </p:sp>
      <p:sp>
        <p:nvSpPr>
          <p:cNvPr id="22" name="文本框 21"/>
          <p:cNvSpPr txBox="1"/>
          <p:nvPr/>
        </p:nvSpPr>
        <p:spPr>
          <a:xfrm>
            <a:off x="1646238" y="1707654"/>
            <a:ext cx="58515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山香教育述职报告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2721610" y="2643758"/>
            <a:ext cx="37007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汇报人：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rcRect l="4971"/>
          <a:stretch>
            <a:fillRect/>
          </a:stretch>
        </p:blipFill>
        <p:spPr>
          <a:xfrm>
            <a:off x="1619885" y="242570"/>
            <a:ext cx="1262380" cy="41275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圆角矩形 4"/>
          <p:cNvSpPr>
            <a:spLocks noChangeArrowheads="1"/>
          </p:cNvSpPr>
          <p:nvPr/>
        </p:nvSpPr>
        <p:spPr bwMode="auto">
          <a:xfrm>
            <a:off x="3204210" y="411480"/>
            <a:ext cx="4848860" cy="652145"/>
          </a:xfrm>
          <a:prstGeom prst="roundRect">
            <a:avLst>
              <a:gd name="adj" fmla="val 16667"/>
            </a:avLst>
          </a:prstGeom>
          <a:solidFill>
            <a:srgbClr val="C00000"/>
          </a:solidFill>
          <a:ln w="9525">
            <a:solidFill>
              <a:schemeClr val="bg1"/>
            </a:solidFill>
            <a:round/>
          </a:ln>
        </p:spPr>
        <p:txBody>
          <a:bodyPr lIns="90170" tIns="46990" rIns="90170" bIns="46990" anchor="ctr"/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sz="3200" b="1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sz="2800" b="1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sz="2400" b="1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sz="2000" b="1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sz="2000" b="1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b="1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b="1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b="1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b="1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lang="zh-CN" altLang="en-US" sz="4000" dirty="0">
                <a:solidFill>
                  <a:schemeClr val="bg1"/>
                </a:solidFill>
                <a:ea typeface="微软雅黑" panose="020B0503020204020204" pitchFamily="34" charset="-122"/>
              </a:rPr>
              <a:t>目录</a:t>
            </a:r>
          </a:p>
        </p:txBody>
      </p:sp>
      <p:sp>
        <p:nvSpPr>
          <p:cNvPr id="3" name="任意多边形: 形状 2"/>
          <p:cNvSpPr/>
          <p:nvPr/>
        </p:nvSpPr>
        <p:spPr>
          <a:xfrm>
            <a:off x="3204210" y="1131590"/>
            <a:ext cx="4845685" cy="415290"/>
          </a:xfrm>
          <a:custGeom>
            <a:avLst/>
            <a:gdLst>
              <a:gd name="connsiteX0" fmla="*/ 57488 w 344921"/>
              <a:gd name="connsiteY0" fmla="*/ 0 h 4332001"/>
              <a:gd name="connsiteX1" fmla="*/ 287433 w 344921"/>
              <a:gd name="connsiteY1" fmla="*/ 0 h 4332001"/>
              <a:gd name="connsiteX2" fmla="*/ 344921 w 344921"/>
              <a:gd name="connsiteY2" fmla="*/ 57488 h 4332001"/>
              <a:gd name="connsiteX3" fmla="*/ 344921 w 344921"/>
              <a:gd name="connsiteY3" fmla="*/ 4332001 h 4332001"/>
              <a:gd name="connsiteX4" fmla="*/ 344921 w 344921"/>
              <a:gd name="connsiteY4" fmla="*/ 4332001 h 4332001"/>
              <a:gd name="connsiteX5" fmla="*/ 0 w 344921"/>
              <a:gd name="connsiteY5" fmla="*/ 4332001 h 4332001"/>
              <a:gd name="connsiteX6" fmla="*/ 0 w 344921"/>
              <a:gd name="connsiteY6" fmla="*/ 4332001 h 4332001"/>
              <a:gd name="connsiteX7" fmla="*/ 0 w 344921"/>
              <a:gd name="connsiteY7" fmla="*/ 57488 h 4332001"/>
              <a:gd name="connsiteX8" fmla="*/ 57488 w 344921"/>
              <a:gd name="connsiteY8" fmla="*/ 0 h 4332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4921" h="4332001">
                <a:moveTo>
                  <a:pt x="344921" y="722019"/>
                </a:moveTo>
                <a:lnTo>
                  <a:pt x="344921" y="3609982"/>
                </a:lnTo>
                <a:cubicBezTo>
                  <a:pt x="344921" y="4008742"/>
                  <a:pt x="342872" y="4331995"/>
                  <a:pt x="340344" y="4331995"/>
                </a:cubicBezTo>
                <a:lnTo>
                  <a:pt x="0" y="4331995"/>
                </a:lnTo>
                <a:lnTo>
                  <a:pt x="0" y="4331995"/>
                </a:lnTo>
                <a:lnTo>
                  <a:pt x="0" y="6"/>
                </a:lnTo>
                <a:lnTo>
                  <a:pt x="0" y="6"/>
                </a:lnTo>
                <a:lnTo>
                  <a:pt x="340344" y="6"/>
                </a:lnTo>
                <a:cubicBezTo>
                  <a:pt x="342872" y="6"/>
                  <a:pt x="344921" y="323259"/>
                  <a:pt x="344921" y="722019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247650" tIns="140663" rIns="264488" bIns="140663" spcCol="1270" anchor="ctr"/>
          <a:lstStyle/>
          <a:p>
            <a:pPr marL="171450" marR="0" lvl="1" indent="-171450" algn="l" defTabSz="8001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None/>
              <a:defRPr/>
            </a:pPr>
            <a:r>
              <a:rPr lang="zh-CN" altLang="en-US" sz="1800" b="1" noProof="0" dirty="0">
                <a:ln>
                  <a:noFill/>
                </a:ln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一、自我介绍</a:t>
            </a:r>
          </a:p>
        </p:txBody>
      </p:sp>
      <p:sp>
        <p:nvSpPr>
          <p:cNvPr id="2" name="任意多边形: 形状 4"/>
          <p:cNvSpPr/>
          <p:nvPr/>
        </p:nvSpPr>
        <p:spPr>
          <a:xfrm>
            <a:off x="3208020" y="1779662"/>
            <a:ext cx="4845685" cy="415290"/>
          </a:xfrm>
          <a:custGeom>
            <a:avLst/>
            <a:gdLst>
              <a:gd name="connsiteX0" fmla="*/ 57488 w 344921"/>
              <a:gd name="connsiteY0" fmla="*/ 0 h 4332001"/>
              <a:gd name="connsiteX1" fmla="*/ 287433 w 344921"/>
              <a:gd name="connsiteY1" fmla="*/ 0 h 4332001"/>
              <a:gd name="connsiteX2" fmla="*/ 344921 w 344921"/>
              <a:gd name="connsiteY2" fmla="*/ 57488 h 4332001"/>
              <a:gd name="connsiteX3" fmla="*/ 344921 w 344921"/>
              <a:gd name="connsiteY3" fmla="*/ 4332001 h 4332001"/>
              <a:gd name="connsiteX4" fmla="*/ 344921 w 344921"/>
              <a:gd name="connsiteY4" fmla="*/ 4332001 h 4332001"/>
              <a:gd name="connsiteX5" fmla="*/ 0 w 344921"/>
              <a:gd name="connsiteY5" fmla="*/ 4332001 h 4332001"/>
              <a:gd name="connsiteX6" fmla="*/ 0 w 344921"/>
              <a:gd name="connsiteY6" fmla="*/ 4332001 h 4332001"/>
              <a:gd name="connsiteX7" fmla="*/ 0 w 344921"/>
              <a:gd name="connsiteY7" fmla="*/ 57488 h 4332001"/>
              <a:gd name="connsiteX8" fmla="*/ 57488 w 344921"/>
              <a:gd name="connsiteY8" fmla="*/ 0 h 4332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4921" h="4332001">
                <a:moveTo>
                  <a:pt x="344921" y="722019"/>
                </a:moveTo>
                <a:lnTo>
                  <a:pt x="344921" y="3609982"/>
                </a:lnTo>
                <a:cubicBezTo>
                  <a:pt x="344921" y="4008742"/>
                  <a:pt x="342872" y="4331995"/>
                  <a:pt x="340344" y="4331995"/>
                </a:cubicBezTo>
                <a:lnTo>
                  <a:pt x="0" y="4331995"/>
                </a:lnTo>
                <a:lnTo>
                  <a:pt x="0" y="4331995"/>
                </a:lnTo>
                <a:lnTo>
                  <a:pt x="0" y="6"/>
                </a:lnTo>
                <a:lnTo>
                  <a:pt x="0" y="6"/>
                </a:lnTo>
                <a:lnTo>
                  <a:pt x="340344" y="6"/>
                </a:lnTo>
                <a:cubicBezTo>
                  <a:pt x="342872" y="6"/>
                  <a:pt x="344921" y="323259"/>
                  <a:pt x="344921" y="722019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5">
              <a:tint val="40000"/>
              <a:alpha val="90000"/>
              <a:hueOff val="-292998"/>
              <a:satOff val="1567"/>
              <a:lumOff val="-676"/>
              <a:alphaOff val="0"/>
            </a:schemeClr>
          </a:lnRef>
          <a:fillRef idx="1">
            <a:schemeClr val="accent5">
              <a:tint val="40000"/>
              <a:alpha val="90000"/>
              <a:hueOff val="-292998"/>
              <a:satOff val="1567"/>
              <a:lumOff val="-676"/>
              <a:alphaOff val="0"/>
            </a:schemeClr>
          </a:fillRef>
          <a:effectRef idx="0">
            <a:schemeClr val="accent5">
              <a:tint val="40000"/>
              <a:alpha val="90000"/>
              <a:hueOff val="-292998"/>
              <a:satOff val="1567"/>
              <a:lumOff val="-676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247650" tIns="140663" rIns="264488" bIns="140663" spcCol="1270" anchor="ctr"/>
          <a:lstStyle/>
          <a:p>
            <a:pPr marL="171450" lvl="1" indent="-171450" defTabSz="800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rPr>
              <a:t>二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、</a:t>
            </a:r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2024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年度重要工作目标及结果产出</a:t>
            </a:r>
            <a:endParaRPr kumimoji="0" lang="en-US" altLang="zh-CN" sz="1800" b="1" i="0" u="none" strike="noStrike" kern="1200" cap="none" spc="0" normalizeH="0" baseline="0" noProof="0" dirty="0">
              <a:ln>
                <a:noFill/>
              </a:ln>
              <a:solidFill>
                <a:schemeClr val="dk1">
                  <a:hueOff val="0"/>
                  <a:satOff val="0"/>
                  <a:lumOff val="0"/>
                  <a:alphaOff val="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+mn-ea"/>
            </a:endParaRPr>
          </a:p>
        </p:txBody>
      </p:sp>
      <p:sp>
        <p:nvSpPr>
          <p:cNvPr id="14" name="任意多边形: 形状 6"/>
          <p:cNvSpPr/>
          <p:nvPr/>
        </p:nvSpPr>
        <p:spPr>
          <a:xfrm>
            <a:off x="3204210" y="2427734"/>
            <a:ext cx="4845685" cy="415290"/>
          </a:xfrm>
          <a:custGeom>
            <a:avLst/>
            <a:gdLst>
              <a:gd name="connsiteX0" fmla="*/ 57488 w 344921"/>
              <a:gd name="connsiteY0" fmla="*/ 0 h 4332001"/>
              <a:gd name="connsiteX1" fmla="*/ 287433 w 344921"/>
              <a:gd name="connsiteY1" fmla="*/ 0 h 4332001"/>
              <a:gd name="connsiteX2" fmla="*/ 344921 w 344921"/>
              <a:gd name="connsiteY2" fmla="*/ 57488 h 4332001"/>
              <a:gd name="connsiteX3" fmla="*/ 344921 w 344921"/>
              <a:gd name="connsiteY3" fmla="*/ 4332001 h 4332001"/>
              <a:gd name="connsiteX4" fmla="*/ 344921 w 344921"/>
              <a:gd name="connsiteY4" fmla="*/ 4332001 h 4332001"/>
              <a:gd name="connsiteX5" fmla="*/ 0 w 344921"/>
              <a:gd name="connsiteY5" fmla="*/ 4332001 h 4332001"/>
              <a:gd name="connsiteX6" fmla="*/ 0 w 344921"/>
              <a:gd name="connsiteY6" fmla="*/ 4332001 h 4332001"/>
              <a:gd name="connsiteX7" fmla="*/ 0 w 344921"/>
              <a:gd name="connsiteY7" fmla="*/ 57488 h 4332001"/>
              <a:gd name="connsiteX8" fmla="*/ 57488 w 344921"/>
              <a:gd name="connsiteY8" fmla="*/ 0 h 4332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4921" h="4332001">
                <a:moveTo>
                  <a:pt x="344921" y="722019"/>
                </a:moveTo>
                <a:lnTo>
                  <a:pt x="344921" y="3609982"/>
                </a:lnTo>
                <a:cubicBezTo>
                  <a:pt x="344921" y="4008742"/>
                  <a:pt x="342872" y="4331995"/>
                  <a:pt x="340344" y="4331995"/>
                </a:cubicBezTo>
                <a:lnTo>
                  <a:pt x="0" y="4331995"/>
                </a:lnTo>
                <a:lnTo>
                  <a:pt x="0" y="4331995"/>
                </a:lnTo>
                <a:lnTo>
                  <a:pt x="0" y="6"/>
                </a:lnTo>
                <a:lnTo>
                  <a:pt x="0" y="6"/>
                </a:lnTo>
                <a:lnTo>
                  <a:pt x="340344" y="6"/>
                </a:lnTo>
                <a:cubicBezTo>
                  <a:pt x="342872" y="6"/>
                  <a:pt x="344921" y="323259"/>
                  <a:pt x="344921" y="722019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5">
              <a:tint val="40000"/>
              <a:alpha val="90000"/>
              <a:hueOff val="-585996"/>
              <a:satOff val="3134"/>
              <a:lumOff val="-1414"/>
              <a:alphaOff val="0"/>
            </a:schemeClr>
          </a:lnRef>
          <a:fillRef idx="1">
            <a:schemeClr val="accent5">
              <a:tint val="40000"/>
              <a:alpha val="90000"/>
              <a:hueOff val="-585996"/>
              <a:satOff val="3134"/>
              <a:lumOff val="-1414"/>
              <a:alphaOff val="0"/>
            </a:schemeClr>
          </a:fillRef>
          <a:effectRef idx="0">
            <a:schemeClr val="accent5">
              <a:tint val="40000"/>
              <a:alpha val="90000"/>
              <a:hueOff val="-585996"/>
              <a:satOff val="3134"/>
              <a:lumOff val="-1414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247650" tIns="140663" rIns="264488" bIns="140663" spcCol="1270" anchor="ctr"/>
          <a:lstStyle/>
          <a:p>
            <a:pPr marL="114300" marR="0" lvl="1" indent="-114300" algn="l" defTabSz="6223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venir" panose="02000503020000020003"/>
              </a:rPr>
              <a:t>三、文化价值观</a:t>
            </a:r>
          </a:p>
        </p:txBody>
      </p:sp>
      <p:sp>
        <p:nvSpPr>
          <p:cNvPr id="5" name="任意多边形: 形状 6"/>
          <p:cNvSpPr/>
          <p:nvPr/>
        </p:nvSpPr>
        <p:spPr>
          <a:xfrm>
            <a:off x="3204209" y="3075806"/>
            <a:ext cx="4845685" cy="415290"/>
          </a:xfrm>
          <a:custGeom>
            <a:avLst/>
            <a:gdLst>
              <a:gd name="connsiteX0" fmla="*/ 57488 w 344921"/>
              <a:gd name="connsiteY0" fmla="*/ 0 h 4332001"/>
              <a:gd name="connsiteX1" fmla="*/ 287433 w 344921"/>
              <a:gd name="connsiteY1" fmla="*/ 0 h 4332001"/>
              <a:gd name="connsiteX2" fmla="*/ 344921 w 344921"/>
              <a:gd name="connsiteY2" fmla="*/ 57488 h 4332001"/>
              <a:gd name="connsiteX3" fmla="*/ 344921 w 344921"/>
              <a:gd name="connsiteY3" fmla="*/ 4332001 h 4332001"/>
              <a:gd name="connsiteX4" fmla="*/ 344921 w 344921"/>
              <a:gd name="connsiteY4" fmla="*/ 4332001 h 4332001"/>
              <a:gd name="connsiteX5" fmla="*/ 0 w 344921"/>
              <a:gd name="connsiteY5" fmla="*/ 4332001 h 4332001"/>
              <a:gd name="connsiteX6" fmla="*/ 0 w 344921"/>
              <a:gd name="connsiteY6" fmla="*/ 4332001 h 4332001"/>
              <a:gd name="connsiteX7" fmla="*/ 0 w 344921"/>
              <a:gd name="connsiteY7" fmla="*/ 57488 h 4332001"/>
              <a:gd name="connsiteX8" fmla="*/ 57488 w 344921"/>
              <a:gd name="connsiteY8" fmla="*/ 0 h 4332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4921" h="4332001">
                <a:moveTo>
                  <a:pt x="344921" y="722019"/>
                </a:moveTo>
                <a:lnTo>
                  <a:pt x="344921" y="3609982"/>
                </a:lnTo>
                <a:cubicBezTo>
                  <a:pt x="344921" y="4008742"/>
                  <a:pt x="342872" y="4331995"/>
                  <a:pt x="340344" y="4331995"/>
                </a:cubicBezTo>
                <a:lnTo>
                  <a:pt x="0" y="4331995"/>
                </a:lnTo>
                <a:lnTo>
                  <a:pt x="0" y="4331995"/>
                </a:lnTo>
                <a:lnTo>
                  <a:pt x="0" y="6"/>
                </a:lnTo>
                <a:lnTo>
                  <a:pt x="0" y="6"/>
                </a:lnTo>
                <a:lnTo>
                  <a:pt x="340344" y="6"/>
                </a:lnTo>
                <a:cubicBezTo>
                  <a:pt x="342872" y="6"/>
                  <a:pt x="344921" y="323259"/>
                  <a:pt x="344921" y="722019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5">
              <a:tint val="40000"/>
              <a:alpha val="90000"/>
              <a:hueOff val="-585996"/>
              <a:satOff val="3134"/>
              <a:lumOff val="-1413"/>
              <a:alphaOff val="0"/>
            </a:schemeClr>
          </a:lnRef>
          <a:fillRef idx="1">
            <a:schemeClr val="accent5">
              <a:tint val="40000"/>
              <a:alpha val="90000"/>
              <a:hueOff val="-585996"/>
              <a:satOff val="3134"/>
              <a:lumOff val="-1413"/>
              <a:alphaOff val="0"/>
            </a:schemeClr>
          </a:fillRef>
          <a:effectRef idx="0">
            <a:schemeClr val="accent5">
              <a:tint val="40000"/>
              <a:alpha val="90000"/>
              <a:hueOff val="-585996"/>
              <a:satOff val="3134"/>
              <a:lumOff val="-1413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247650" tIns="140663" rIns="264488" bIns="140663" spcCol="1270" anchor="ctr"/>
          <a:lstStyle/>
          <a:p>
            <a:pPr marL="114300" lvl="1" indent="-114300" defTabSz="6223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defRPr/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  <a:cs typeface="Avenir" panose="02000503020000020003"/>
              </a:rPr>
              <a:t>四、开拓创新</a:t>
            </a:r>
            <a:endParaRPr kumimoji="0" lang="zh-CN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dk1">
                  <a:hueOff val="0"/>
                  <a:satOff val="0"/>
                  <a:lumOff val="0"/>
                  <a:alphaOff val="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venir" panose="02000503020000020003"/>
            </a:endParaRPr>
          </a:p>
        </p:txBody>
      </p:sp>
      <p:sp>
        <p:nvSpPr>
          <p:cNvPr id="8" name="任意多边形: 形状 6">
            <a:extLst>
              <a:ext uri="{FF2B5EF4-FFF2-40B4-BE49-F238E27FC236}">
                <a16:creationId xmlns:a16="http://schemas.microsoft.com/office/drawing/2014/main" id="{2EA59D0A-E9E4-7AE8-FAF7-7E9D5F995FC6}"/>
              </a:ext>
            </a:extLst>
          </p:cNvPr>
          <p:cNvSpPr/>
          <p:nvPr/>
        </p:nvSpPr>
        <p:spPr>
          <a:xfrm>
            <a:off x="3204209" y="3723878"/>
            <a:ext cx="4845685" cy="415290"/>
          </a:xfrm>
          <a:custGeom>
            <a:avLst/>
            <a:gdLst>
              <a:gd name="connsiteX0" fmla="*/ 57488 w 344921"/>
              <a:gd name="connsiteY0" fmla="*/ 0 h 4332001"/>
              <a:gd name="connsiteX1" fmla="*/ 287433 w 344921"/>
              <a:gd name="connsiteY1" fmla="*/ 0 h 4332001"/>
              <a:gd name="connsiteX2" fmla="*/ 344921 w 344921"/>
              <a:gd name="connsiteY2" fmla="*/ 57488 h 4332001"/>
              <a:gd name="connsiteX3" fmla="*/ 344921 w 344921"/>
              <a:gd name="connsiteY3" fmla="*/ 4332001 h 4332001"/>
              <a:gd name="connsiteX4" fmla="*/ 344921 w 344921"/>
              <a:gd name="connsiteY4" fmla="*/ 4332001 h 4332001"/>
              <a:gd name="connsiteX5" fmla="*/ 0 w 344921"/>
              <a:gd name="connsiteY5" fmla="*/ 4332001 h 4332001"/>
              <a:gd name="connsiteX6" fmla="*/ 0 w 344921"/>
              <a:gd name="connsiteY6" fmla="*/ 4332001 h 4332001"/>
              <a:gd name="connsiteX7" fmla="*/ 0 w 344921"/>
              <a:gd name="connsiteY7" fmla="*/ 57488 h 4332001"/>
              <a:gd name="connsiteX8" fmla="*/ 57488 w 344921"/>
              <a:gd name="connsiteY8" fmla="*/ 0 h 4332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4921" h="4332001">
                <a:moveTo>
                  <a:pt x="344921" y="722019"/>
                </a:moveTo>
                <a:lnTo>
                  <a:pt x="344921" y="3609982"/>
                </a:lnTo>
                <a:cubicBezTo>
                  <a:pt x="344921" y="4008742"/>
                  <a:pt x="342872" y="4331995"/>
                  <a:pt x="340344" y="4331995"/>
                </a:cubicBezTo>
                <a:lnTo>
                  <a:pt x="0" y="4331995"/>
                </a:lnTo>
                <a:lnTo>
                  <a:pt x="0" y="4331995"/>
                </a:lnTo>
                <a:lnTo>
                  <a:pt x="0" y="6"/>
                </a:lnTo>
                <a:lnTo>
                  <a:pt x="0" y="6"/>
                </a:lnTo>
                <a:lnTo>
                  <a:pt x="340344" y="6"/>
                </a:lnTo>
                <a:cubicBezTo>
                  <a:pt x="342872" y="6"/>
                  <a:pt x="344921" y="323259"/>
                  <a:pt x="344921" y="722019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5">
              <a:tint val="40000"/>
              <a:alpha val="90000"/>
              <a:hueOff val="-585996"/>
              <a:satOff val="3134"/>
              <a:lumOff val="-1412"/>
              <a:alphaOff val="0"/>
            </a:schemeClr>
          </a:lnRef>
          <a:fillRef idx="1">
            <a:schemeClr val="accent5">
              <a:tint val="40000"/>
              <a:alpha val="90000"/>
              <a:hueOff val="-585996"/>
              <a:satOff val="3134"/>
              <a:lumOff val="-1412"/>
              <a:alphaOff val="0"/>
            </a:schemeClr>
          </a:fillRef>
          <a:effectRef idx="0">
            <a:schemeClr val="accent5">
              <a:tint val="40000"/>
              <a:alpha val="90000"/>
              <a:hueOff val="-585996"/>
              <a:satOff val="3134"/>
              <a:lumOff val="-1412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lIns="247650" tIns="140663" rIns="264488" bIns="140663" spcCol="1270" anchor="ctr"/>
          <a:lstStyle/>
          <a:p>
            <a:pPr marL="114300" marR="0" lvl="1" indent="-114300" algn="l" defTabSz="6223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venir" panose="02000503020000020003"/>
              </a:rPr>
              <a:t>五、未来工作计划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>
            <a:extLst>
              <a:ext uri="{FF2B5EF4-FFF2-40B4-BE49-F238E27FC236}">
                <a16:creationId xmlns:a16="http://schemas.microsoft.com/office/drawing/2014/main" id="{EF3ED7AE-CBC9-1623-B096-DE418A500F73}"/>
              </a:ext>
            </a:extLst>
          </p:cNvPr>
          <p:cNvSpPr txBox="1"/>
          <p:nvPr/>
        </p:nvSpPr>
        <p:spPr>
          <a:xfrm>
            <a:off x="467544" y="987574"/>
            <a:ext cx="4572000" cy="3416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marR="0" lvl="1" indent="-171450" algn="l" defTabSz="8001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None/>
              <a:defRPr/>
            </a:pPr>
            <a:r>
              <a:rPr lang="zh-CN" altLang="en-US" sz="1800" b="1" noProof="0" dirty="0">
                <a:ln>
                  <a:noFill/>
                </a:ln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一、自我介绍</a:t>
            </a: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28C32E09-CD1C-EAE6-4E28-1199ED58D8BD}"/>
              </a:ext>
            </a:extLst>
          </p:cNvPr>
          <p:cNvSpPr/>
          <p:nvPr/>
        </p:nvSpPr>
        <p:spPr>
          <a:xfrm>
            <a:off x="467544" y="1648420"/>
            <a:ext cx="806489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ctr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sz="16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简单介绍即可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4FBA8ADE-C6CE-8446-AC88-ED0B6CCF0E14}"/>
              </a:ext>
            </a:extLst>
          </p:cNvPr>
          <p:cNvSpPr txBox="1"/>
          <p:nvPr/>
        </p:nvSpPr>
        <p:spPr>
          <a:xfrm>
            <a:off x="467544" y="987574"/>
            <a:ext cx="4572000" cy="3416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lvl="1" indent="-171450" defTabSz="800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defRPr/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二</a:t>
            </a:r>
            <a:r>
              <a:rPr lang="zh-CN" altLang="en-US" sz="1800" b="1" noProof="0" dirty="0">
                <a:ln>
                  <a:noFill/>
                </a:ln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、</a:t>
            </a:r>
            <a:r>
              <a:rPr lang="en-US" altLang="zh-CN" b="1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2024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年度重要工作目标及结果产出</a:t>
            </a:r>
            <a:endParaRPr lang="zh-CN" altLang="en-US" sz="1800" b="1" noProof="0" dirty="0">
              <a:ln>
                <a:noFill/>
              </a:ln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718202D1-1066-7464-5D9B-4DB6AA2A6567}"/>
              </a:ext>
            </a:extLst>
          </p:cNvPr>
          <p:cNvSpPr/>
          <p:nvPr/>
        </p:nvSpPr>
        <p:spPr>
          <a:xfrm>
            <a:off x="467544" y="1648420"/>
            <a:ext cx="8064896" cy="661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ctr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2024</a:t>
            </a:r>
            <a:r>
              <a:rPr lang="zh-CN" altLang="en-US" sz="16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年度整体工作结果产出，尽可能量化</a:t>
            </a:r>
            <a:endParaRPr lang="en-US" altLang="zh-CN" sz="1600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 fontAlgn="ctr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sz="16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四个季度分开说明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4FBA8ADE-C6CE-8446-AC88-ED0B6CCF0E14}"/>
              </a:ext>
            </a:extLst>
          </p:cNvPr>
          <p:cNvSpPr txBox="1"/>
          <p:nvPr/>
        </p:nvSpPr>
        <p:spPr>
          <a:xfrm>
            <a:off x="467544" y="987574"/>
            <a:ext cx="4572000" cy="3416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lvl="1" indent="-171450" defTabSz="8001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defRPr/>
            </a:pPr>
            <a:r>
              <a:rPr lang="zh-CN" altLang="en-US" sz="1800" b="1" noProof="0" dirty="0">
                <a:ln>
                  <a:noFill/>
                </a:ln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三、</a:t>
            </a:r>
            <a:r>
              <a: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venir" panose="02000503020000020003"/>
              </a:rPr>
              <a:t>文化价值观</a:t>
            </a:r>
            <a:endParaRPr lang="zh-CN" altLang="en-US" sz="1800" b="1" noProof="0" dirty="0">
              <a:ln>
                <a:noFill/>
              </a:ln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D610045C-807A-B6B2-6A49-A296F7B061EB}"/>
              </a:ext>
            </a:extLst>
          </p:cNvPr>
          <p:cNvSpPr/>
          <p:nvPr/>
        </p:nvSpPr>
        <p:spPr>
          <a:xfrm>
            <a:off x="467544" y="1648420"/>
            <a:ext cx="8064896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ctr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sz="16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请简要阐述您对公司文化价值观的理解</a:t>
            </a:r>
            <a:endParaRPr lang="en-US" altLang="zh-CN" sz="1600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 fontAlgn="ctr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sz="16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您是如何在团队内部或跨部门间传播我们的价值观</a:t>
            </a:r>
            <a:endParaRPr lang="en-US" altLang="zh-CN" sz="1600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 fontAlgn="ctr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sz="16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价值观实际案例分享</a:t>
            </a:r>
          </a:p>
        </p:txBody>
      </p:sp>
    </p:spTree>
    <p:extLst>
      <p:ext uri="{BB962C8B-B14F-4D97-AF65-F5344CB8AC3E}">
        <p14:creationId xmlns:p14="http://schemas.microsoft.com/office/powerpoint/2010/main" val="3795399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4FBA8ADE-C6CE-8446-AC88-ED0B6CCF0E14}"/>
              </a:ext>
            </a:extLst>
          </p:cNvPr>
          <p:cNvSpPr txBox="1"/>
          <p:nvPr/>
        </p:nvSpPr>
        <p:spPr>
          <a:xfrm>
            <a:off x="467544" y="987574"/>
            <a:ext cx="4572000" cy="3416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marR="0" lvl="1" indent="-171450" algn="l" defTabSz="8001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None/>
              <a:defRPr/>
            </a:pPr>
            <a:r>
              <a:rPr lang="zh-CN" altLang="en-US" sz="1800" b="1" noProof="0" dirty="0">
                <a:ln>
                  <a:noFill/>
                </a:ln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四、</a:t>
            </a: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开拓创新</a:t>
            </a:r>
            <a:endParaRPr lang="zh-CN" altLang="en-US" sz="1800" b="1" noProof="0" dirty="0">
              <a:ln>
                <a:noFill/>
              </a:ln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C40848D2-4D7F-0623-9EC3-2BC04679BF42}"/>
              </a:ext>
            </a:extLst>
          </p:cNvPr>
          <p:cNvSpPr/>
          <p:nvPr/>
        </p:nvSpPr>
        <p:spPr>
          <a:xfrm>
            <a:off x="467544" y="1648420"/>
            <a:ext cx="806489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ctr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sz="16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针对于目前的工作做了哪些创新，或接下来有哪些创新性的想法</a:t>
            </a:r>
            <a:endParaRPr lang="en-US" altLang="zh-CN" sz="1600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978263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4FBA8ADE-C6CE-8446-AC88-ED0B6CCF0E14}"/>
              </a:ext>
            </a:extLst>
          </p:cNvPr>
          <p:cNvSpPr txBox="1"/>
          <p:nvPr/>
        </p:nvSpPr>
        <p:spPr>
          <a:xfrm>
            <a:off x="467544" y="987574"/>
            <a:ext cx="4572000" cy="3416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marR="0" lvl="1" indent="-171450" algn="l" defTabSz="8001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None/>
              <a:defRPr/>
            </a:pPr>
            <a:r>
              <a:rPr lang="zh-CN" altLang="en-US" sz="1800" b="1" noProof="0" dirty="0">
                <a:ln>
                  <a:noFill/>
                </a:ln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五、未来工作计划</a:t>
            </a: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40DAE607-A1B2-037E-C576-691047379340}"/>
              </a:ext>
            </a:extLst>
          </p:cNvPr>
          <p:cNvSpPr/>
          <p:nvPr/>
        </p:nvSpPr>
        <p:spPr>
          <a:xfrm>
            <a:off x="467544" y="1648420"/>
            <a:ext cx="8064896" cy="661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ctr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2025</a:t>
            </a:r>
            <a:r>
              <a:rPr lang="zh-CN" altLang="en-US" sz="16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年度整体工作规划</a:t>
            </a:r>
            <a:endParaRPr lang="en-US" altLang="zh-CN" sz="1600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 fontAlgn="ctr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sz="16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四个季度分开说明</a:t>
            </a:r>
          </a:p>
        </p:txBody>
      </p:sp>
    </p:spTree>
    <p:extLst>
      <p:ext uri="{BB962C8B-B14F-4D97-AF65-F5344CB8AC3E}">
        <p14:creationId xmlns:p14="http://schemas.microsoft.com/office/powerpoint/2010/main" val="34685325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1775" y="2645410"/>
            <a:ext cx="3224530" cy="524510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2921000" y="1565275"/>
            <a:ext cx="2926080" cy="9220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5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谢谢大家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rcRect l="4971"/>
          <a:stretch>
            <a:fillRect/>
          </a:stretch>
        </p:blipFill>
        <p:spPr>
          <a:xfrm>
            <a:off x="1619885" y="242570"/>
            <a:ext cx="1262380" cy="41275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NmVkOWIwYzNhNjhlMWZkMGI0NGQyMzQ5NGEwNjAwNTYifQ==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none">
        <a:spAutoFit/>
      </a:bodyPr>
      <a:lstStyle>
        <a:defPPr>
          <a:lnSpc>
            <a:spcPct val="150000"/>
          </a:lnSpc>
          <a:defRPr sz="2800" dirty="0" smtClean="0">
            <a:solidFill>
              <a:schemeClr val="tx1">
                <a:lumMod val="75000"/>
                <a:lumOff val="25000"/>
              </a:schemeClr>
            </a:solidFill>
            <a:latin typeface="黑体" panose="02010609060101010101" pitchFamily="49" charset="-122"/>
            <a:ea typeface="黑体" panose="02010609060101010101" pitchFamily="49" charset="-122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defRPr sz="2800" b="1" dirty="0">
            <a:solidFill>
              <a:schemeClr val="tx1">
                <a:lumMod val="65000"/>
                <a:lumOff val="35000"/>
              </a:schemeClr>
            </a:solidFill>
            <a:latin typeface="黑体" panose="02010609060101010101" pitchFamily="49" charset="-122"/>
            <a:ea typeface="黑体" panose="02010609060101010101" pitchFamily="49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捷安高科-PPT模板16：9版式-市场发展中心</Template>
  <TotalTime>37</TotalTime>
  <Words>137</Words>
  <Application>Microsoft Macintosh PowerPoint</Application>
  <PresentationFormat>全屏显示(16:9)</PresentationFormat>
  <Paragraphs>24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8</vt:i4>
      </vt:variant>
    </vt:vector>
  </HeadingPairs>
  <TitlesOfParts>
    <vt:vector size="14" baseType="lpstr">
      <vt:lpstr>微软雅黑</vt:lpstr>
      <vt:lpstr>Arial</vt:lpstr>
      <vt:lpstr>Calibri</vt:lpstr>
      <vt:lpstr>自定义设计方案</vt:lpstr>
      <vt:lpstr>1_自定义设计方案</vt:lpstr>
      <vt:lpstr>2_自定义设计方案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</dc:creator>
  <cp:lastModifiedBy>杨 瑞琦</cp:lastModifiedBy>
  <cp:revision>1262</cp:revision>
  <dcterms:created xsi:type="dcterms:W3CDTF">2017-08-15T06:50:00Z</dcterms:created>
  <dcterms:modified xsi:type="dcterms:W3CDTF">2024-12-12T04:21:44Z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2052-11.1.0.11636</vt:lpwstr>
  </property>
  <property fmtid="{D5CDD505-2E9C-101B-9397-08002B2CF9AE}" pid="3" name="ICV">
    <vt:lpwstr>68DC835EE76A49F083D3B44E77A5C3E2</vt:lpwstr>
  </property>
</Properties>
</file>